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1676" r:id="rId2"/>
    <p:sldId id="760" r:id="rId3"/>
    <p:sldId id="1679" r:id="rId4"/>
    <p:sldId id="1680" r:id="rId5"/>
    <p:sldId id="1681" r:id="rId6"/>
    <p:sldId id="1682" r:id="rId7"/>
    <p:sldId id="1683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677" r:id="rId33"/>
    <p:sldId id="1684" r:id="rId34"/>
    <p:sldId id="1685" r:id="rId35"/>
    <p:sldId id="1686" r:id="rId36"/>
    <p:sldId id="16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63616-49DC-4CE0-BC87-8524512B704D}" v="28" dt="2024-02-13T20:55:17.933"/>
    <p1510:client id="{BD8C6505-07F3-4C0F-8BA7-30B89986DC38}" v="14" dt="2024-02-13T21:09:26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BD8C6505-07F3-4C0F-8BA7-30B89986DC38}"/>
    <pc:docChg chg="custSel modSld">
      <pc:chgData name="Mohamed Abuella" userId="f0c53cbd-2cd9-4eb2-b036-7340ae5a781e" providerId="ADAL" clId="{BD8C6505-07F3-4C0F-8BA7-30B89986DC38}" dt="2024-02-13T21:12:26.288" v="58" actId="27107"/>
      <pc:docMkLst>
        <pc:docMk/>
      </pc:docMkLst>
      <pc:sldChg chg="modSp mod">
        <pc:chgData name="Mohamed Abuella" userId="f0c53cbd-2cd9-4eb2-b036-7340ae5a781e" providerId="ADAL" clId="{BD8C6505-07F3-4C0F-8BA7-30B89986DC38}" dt="2024-02-13T21:12:26.288" v="58" actId="27107"/>
        <pc:sldMkLst>
          <pc:docMk/>
          <pc:sldMk cId="2728119984" sldId="1674"/>
        </pc:sldMkLst>
        <pc:spChg chg="mod">
          <ac:chgData name="Mohamed Abuella" userId="f0c53cbd-2cd9-4eb2-b036-7340ae5a781e" providerId="ADAL" clId="{BD8C6505-07F3-4C0F-8BA7-30B89986DC38}" dt="2024-02-13T21:09:53.825" v="28" actId="1076"/>
          <ac:spMkLst>
            <pc:docMk/>
            <pc:sldMk cId="2728119984" sldId="1674"/>
            <ac:spMk id="11" creationId="{28912004-E5CC-B664-6706-B2DCFB2B8E16}"/>
          </ac:spMkLst>
        </pc:spChg>
        <pc:spChg chg="mod">
          <ac:chgData name="Mohamed Abuella" userId="f0c53cbd-2cd9-4eb2-b036-7340ae5a781e" providerId="ADAL" clId="{BD8C6505-07F3-4C0F-8BA7-30B89986DC38}" dt="2024-02-13T21:12:26.288" v="58" actId="27107"/>
          <ac:spMkLst>
            <pc:docMk/>
            <pc:sldMk cId="2728119984" sldId="1674"/>
            <ac:spMk id="23" creationId="{50260ED8-7BCD-E967-0EDE-EF18A3A16EFB}"/>
          </ac:spMkLst>
        </pc:spChg>
        <pc:spChg chg="mod">
          <ac:chgData name="Mohamed Abuella" userId="f0c53cbd-2cd9-4eb2-b036-7340ae5a781e" providerId="ADAL" clId="{BD8C6505-07F3-4C0F-8BA7-30B89986DC38}" dt="2024-02-13T21:11:45.990" v="57" actId="1035"/>
          <ac:spMkLst>
            <pc:docMk/>
            <pc:sldMk cId="2728119984" sldId="1674"/>
            <ac:spMk id="43" creationId="{677756B8-0FC8-153D-B1CB-8EF49A1FCC59}"/>
          </ac:spMkLst>
        </pc:spChg>
        <pc:graphicFrameChg chg="mod modGraphic">
          <ac:chgData name="Mohamed Abuella" userId="f0c53cbd-2cd9-4eb2-b036-7340ae5a781e" providerId="ADAL" clId="{BD8C6505-07F3-4C0F-8BA7-30B89986DC38}" dt="2024-02-13T21:10:48.838" v="33" actId="1076"/>
          <ac:graphicFrameMkLst>
            <pc:docMk/>
            <pc:sldMk cId="2728119984" sldId="1674"/>
            <ac:graphicFrameMk id="9" creationId="{16D39E81-9242-0AC4-89AA-EA5B833A8094}"/>
          </ac:graphicFrameMkLst>
        </pc:graphicFrameChg>
        <pc:picChg chg="mod">
          <ac:chgData name="Mohamed Abuella" userId="f0c53cbd-2cd9-4eb2-b036-7340ae5a781e" providerId="ADAL" clId="{BD8C6505-07F3-4C0F-8BA7-30B89986DC38}" dt="2024-02-13T21:09:53.825" v="28" actId="1076"/>
          <ac:picMkLst>
            <pc:docMk/>
            <pc:sldMk cId="2728119984" sldId="1674"/>
            <ac:picMk id="20" creationId="{EBF50487-66D5-39B0-EF4E-C38AD2F2D9D8}"/>
          </ac:picMkLst>
        </pc:picChg>
        <pc:picChg chg="mod">
          <ac:chgData name="Mohamed Abuella" userId="f0c53cbd-2cd9-4eb2-b036-7340ae5a781e" providerId="ADAL" clId="{BD8C6505-07F3-4C0F-8BA7-30B89986DC38}" dt="2024-02-13T21:11:29.718" v="45" actId="1076"/>
          <ac:picMkLst>
            <pc:docMk/>
            <pc:sldMk cId="2728119984" sldId="1674"/>
            <ac:picMk id="21" creationId="{303F7720-67F4-5EB2-658D-FEF9FF5132A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B93E6D-CBFF-9A4E-9942-963456519F4E}" type="pres">
      <dgm:prSet presAssocID="{63F7BB33-DDA3-E042-AB37-77FF22E7BC1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C6FC21-A5C3-A146-BC26-081A5525D315}" type="pres">
      <dgm:prSet presAssocID="{438E0BF3-AA92-434B-9FAA-78058C360696}" presName="rootConnector" presStyleLbl="node2" presStyleIdx="0" presStyleCnt="3"/>
      <dgm:spPr/>
      <dgm:t>
        <a:bodyPr/>
        <a:lstStyle/>
        <a:p>
          <a:endParaRPr lang="en-US"/>
        </a:p>
      </dgm:t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98EAAD-5D19-654D-9E2A-11F6F10D27A0}" type="pres">
      <dgm:prSet presAssocID="{C95CA2F0-D84A-8849-BE84-E8858F236180}" presName="rootConnector" presStyleLbl="node2" presStyleIdx="1" presStyleCnt="3"/>
      <dgm:spPr/>
      <dgm:t>
        <a:bodyPr/>
        <a:lstStyle/>
        <a:p>
          <a:endParaRPr lang="en-US"/>
        </a:p>
      </dgm:t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A73624-58BF-4543-B5CD-91A56BA2906F}" type="pres">
      <dgm:prSet presAssocID="{AC50BC72-D8DC-45FF-8988-16BC16441B38}" presName="rootConnector" presStyleLbl="node2" presStyleIdx="2" presStyleCnt="3"/>
      <dgm:spPr/>
      <dgm:t>
        <a:bodyPr/>
        <a:lstStyle/>
        <a:p>
          <a:endParaRPr lang="en-US"/>
        </a:p>
      </dgm:t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6.png"/><Relationship Id="rId4" Type="http://schemas.openxmlformats.org/officeDocument/2006/relationships/image" Target="../media/image320.png"/><Relationship Id="rId9" Type="http://schemas.openxmlformats.org/officeDocument/2006/relationships/image" Target="../media/image3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9.em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69.jpeg"/><Relationship Id="rId7" Type="http://schemas.openxmlformats.org/officeDocument/2006/relationships/image" Target="../media/image69.svg"/><Relationship Id="rId12" Type="http://schemas.openxmlformats.org/officeDocument/2006/relationships/image" Target="../media/image7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3.sv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0" Type="http://schemas.openxmlformats.org/officeDocument/2006/relationships/image" Target="../media/image87.emf"/><Relationship Id="rId4" Type="http://schemas.openxmlformats.org/officeDocument/2006/relationships/image" Target="../media/image88.png"/><Relationship Id="rId9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3/12/06/Data_Analytics_for_Path_Planning_in_Short_Sea_Shipping" TargetMode="External"/><Relationship Id="rId13" Type="http://schemas.openxmlformats.org/officeDocument/2006/relationships/hyperlink" Target="https://mohamedabuella.github.io/blog/2019/12/11/Reflections_on_taming-sun_book" TargetMode="External"/><Relationship Id="rId18" Type="http://schemas.openxmlformats.org/officeDocument/2006/relationships/hyperlink" Target="https://mohamedabuella.github.io/blog/2019/06/23/Reflections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iHelm_Project_for_Improving_Energy_Efficiency_in_Short_Sea_Shipping" TargetMode="External"/><Relationship Id="rId12" Type="http://schemas.openxmlformats.org/officeDocument/2006/relationships/hyperlink" Target="https://mohamedabuella.github.io/blog/2021/07/19/planning_and_analysis_solar_energy_in_Libya" TargetMode="External"/><Relationship Id="rId17" Type="http://schemas.openxmlformats.org/officeDocument/2006/relationships/hyperlink" Target="https://mohamedabuella.github.io/blog/2019/07/29/Sharing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7/30/NL_ForMicro" TargetMode="External"/><Relationship Id="rId20" Type="http://schemas.openxmlformats.org/officeDocument/2006/relationships/hyperlink" Target="https://mohamedabuella.github.io/blog/2019/06/17/website-launche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23/Using_ChatGPT_as_Utility_for_Analysis_Mendeley_Documents" TargetMode="External"/><Relationship Id="rId11" Type="http://schemas.openxmlformats.org/officeDocument/2006/relationships/hyperlink" Target="https://mohamedabuella.github.io/blog/2021/09/01/planning_and_analysis_wind_energy_in_Libya" TargetMode="External"/><Relationship Id="rId5" Type="http://schemas.openxmlformats.org/officeDocument/2006/relationships/hyperlink" Target="https://mohamedabuella.github.io/blog/2024/02/05/Tools_for_Energy_Systems_Modeling_and_Analysis" TargetMode="External"/><Relationship Id="rId15" Type="http://schemas.openxmlformats.org/officeDocument/2006/relationships/hyperlink" Target="https://mohamedabuella.github.io/blog/2019/08/09/wind_solar_energy_modeling" TargetMode="External"/><Relationship Id="rId10" Type="http://schemas.openxmlformats.org/officeDocument/2006/relationships/hyperlink" Target="https://mohamedabuella.github.io/blog/2021/12/15/five=bus-test-power-system-from-Glover-&amp;-Sarma-Textbook" TargetMode="External"/><Relationship Id="rId19" Type="http://schemas.openxmlformats.org/officeDocument/2006/relationships/hyperlink" Target="https://mohamedabuella.github.io/blog/tags/#website" TargetMode="External"/><Relationship Id="rId4" Type="http://schemas.openxmlformats.org/officeDocument/2006/relationships/hyperlink" Target="https://mohamedabuella.github.io/blog/2024/03/24/iHelm_Project_for_Improving_Energy_Efficiency_in_Short_Sea_Shipping" TargetMode="External"/><Relationship Id="rId9" Type="http://schemas.openxmlformats.org/officeDocument/2006/relationships/hyperlink" Target="https://mohamedabuella.github.io/blog/2023/12/06/Data_Analytics_for_Improving_Energy_Efficiency_in_Short_Sea_Shipping" TargetMode="External"/><Relationship Id="rId14" Type="http://schemas.openxmlformats.org/officeDocument/2006/relationships/hyperlink" Target="https://mohamedabuella.github.io/blog/2019/08/19/Education_Curricula_&amp;Advances_Renewabl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055E24-05C6-F4ED-8CBB-BEC37BDC9A75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7F34F-8C60-CEFD-DC3E-2AB9156B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0220-872B-6933-700E-9685C44D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6" name="Picture 4" descr="Image result for unc charlotte epic">
            <a:extLst>
              <a:ext uri="{FF2B5EF4-FFF2-40B4-BE49-F238E27FC236}">
                <a16:creationId xmlns:a16="http://schemas.microsoft.com/office/drawing/2014/main" id="{8CBD2E9B-B5A6-E88C-77F3-5922C45D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1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97858" y="646073"/>
            <a:ext cx="2109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 voyage optimization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72142"/>
              </p:ext>
            </p:extLst>
          </p:nvPr>
        </p:nvGraphicFramePr>
        <p:xfrm>
          <a:off x="3844087" y="3357198"/>
          <a:ext cx="4023360" cy="2008505"/>
        </p:xfrm>
        <a:graphic>
          <a:graphicData uri="http://schemas.openxmlformats.org/drawingml/2006/table">
            <a:tbl>
              <a:tblPr firstRow="1" firstCol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94436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060575" y="6066267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092206" y="5448992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859" y="1290462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467003" y="5337544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36" y="929879"/>
            <a:ext cx="2823082" cy="37817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824160"/>
            <a:ext cx="673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Accelerated Energy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16" y="1759932"/>
            <a:ext cx="2553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368CD-0EFD-4356-BCD4-9FE5F856A1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08751" y="397110"/>
            <a:ext cx="2219538" cy="341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Multi-Energy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" y="1192179"/>
            <a:ext cx="5108448" cy="3914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16663" r="31804" b="17359"/>
          <a:stretch/>
        </p:blipFill>
        <p:spPr>
          <a:xfrm rot="10800000" flipH="1" flipV="1">
            <a:off x="50606" y="5108571"/>
            <a:ext cx="2290442" cy="14711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0958" r="11064"/>
          <a:stretch/>
        </p:blipFill>
        <p:spPr>
          <a:xfrm>
            <a:off x="5246259" y="2988104"/>
            <a:ext cx="2042553" cy="170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815" y="1384629"/>
            <a:ext cx="2035339" cy="1628270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695706"/>
              </p:ext>
            </p:extLst>
          </p:nvPr>
        </p:nvGraphicFramePr>
        <p:xfrm>
          <a:off x="5276816" y="4738891"/>
          <a:ext cx="3687599" cy="1630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Worksheet" r:id="rId9" imgW="4979849" imgH="2202054" progId="Excel.Sheet.12">
                  <p:embed/>
                </p:oleObj>
              </mc:Choice>
              <mc:Fallback>
                <p:oleObj name="Worksheet" r:id="rId9" imgW="4979849" imgH="2202054" progId="Excel.Sheet.12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76816" y="4738891"/>
                        <a:ext cx="3687599" cy="1630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r="48911"/>
          <a:stretch/>
        </p:blipFill>
        <p:spPr>
          <a:xfrm>
            <a:off x="2638408" y="5107032"/>
            <a:ext cx="2491031" cy="1418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1996" y="4422530"/>
            <a:ext cx="1971165" cy="6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78240-8470-127C-8BCA-7C828EE84CAC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46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65" y="581334"/>
            <a:ext cx="9103635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 Mar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iHelm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 Project: Data Analytics for Improving Energy Efficiency in Short Sea Shipping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 Feb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Tools for Energy Systems Modeling and Analysis"/>
              </a:rPr>
              <a:t>Tools for Energy Systems Modeling and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0039A-2FBF-0A15-5B81-081B182F5226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08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45115-1BA4-D37D-0B53-2DA1DB585968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027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7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Halmstad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(Integrated Academy-Industry Collaboration, Applying AI techniques). Dig into research on AI for Sustainability</a:t>
            </a:r>
            <a:r>
              <a:rPr lang="en-US" sz="1600" dirty="0" smtClean="0"/>
              <a:t>. </a:t>
            </a:r>
          </a:p>
          <a:p>
            <a:pPr lvl="0"/>
            <a:r>
              <a:rPr lang="en-US" sz="1700" b="1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700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Research Fellow at Northumbria </a:t>
            </a:r>
            <a:r>
              <a:rPr lang="en-US" sz="1700" smtClean="0">
                <a:solidFill>
                  <a:srgbClr val="333333"/>
                </a:solidFill>
                <a:latin typeface="Times New Roman" panose="02020603050405020304" pitchFamily="18" charset="0"/>
              </a:rPr>
              <a:t>University in </a:t>
            </a:r>
            <a:r>
              <a:rPr 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Energy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33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94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05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Engineering, Electricity,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2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5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2201</TotalTime>
  <Words>2337</Words>
  <Application>Microsoft Office PowerPoint</Application>
  <PresentationFormat>On-screen Show (4:3)</PresentationFormat>
  <Paragraphs>388</Paragraphs>
  <Slides>36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MS Mincho</vt:lpstr>
      <vt:lpstr>Times New Roman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Mhdella</cp:lastModifiedBy>
  <cp:revision>317</cp:revision>
  <dcterms:created xsi:type="dcterms:W3CDTF">2019-11-05T13:27:59Z</dcterms:created>
  <dcterms:modified xsi:type="dcterms:W3CDTF">2024-08-24T07:15:40Z</dcterms:modified>
</cp:coreProperties>
</file>